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0" r:id="rId1"/>
  </p:sldMasterIdLst>
  <p:notesMasterIdLst>
    <p:notesMasterId r:id="rId26"/>
  </p:notesMasterIdLst>
  <p:sldIdLst>
    <p:sldId id="256" r:id="rId2"/>
    <p:sldId id="264" r:id="rId3"/>
    <p:sldId id="258" r:id="rId4"/>
    <p:sldId id="265" r:id="rId5"/>
    <p:sldId id="266" r:id="rId6"/>
    <p:sldId id="267" r:id="rId7"/>
    <p:sldId id="280" r:id="rId8"/>
    <p:sldId id="273" r:id="rId9"/>
    <p:sldId id="274" r:id="rId10"/>
    <p:sldId id="275" r:id="rId11"/>
    <p:sldId id="259" r:id="rId12"/>
    <p:sldId id="282" r:id="rId13"/>
    <p:sldId id="276" r:id="rId14"/>
    <p:sldId id="277" r:id="rId15"/>
    <p:sldId id="283" r:id="rId16"/>
    <p:sldId id="284" r:id="rId17"/>
    <p:sldId id="285" r:id="rId18"/>
    <p:sldId id="286" r:id="rId19"/>
    <p:sldId id="287" r:id="rId20"/>
    <p:sldId id="288" r:id="rId21"/>
    <p:sldId id="260" r:id="rId22"/>
    <p:sldId id="261" r:id="rId23"/>
    <p:sldId id="281" r:id="rId24"/>
    <p:sldId id="27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22" autoAdjust="0"/>
  </p:normalViewPr>
  <p:slideViewPr>
    <p:cSldViewPr>
      <p:cViewPr varScale="1">
        <p:scale>
          <a:sx n="70" d="100"/>
          <a:sy n="70" d="100"/>
        </p:scale>
        <p:origin x="1386" y="6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80DA-A3F7-425F-9578-4EA141509EA3}" type="datetimeFigureOut">
              <a:rPr lang="pt-PT" smtClean="0"/>
              <a:pPr/>
              <a:t>10/07/2017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905AD-66DA-4A00-8C84-F2D6E17454F8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35967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05AD-66DA-4A00-8C84-F2D6E17454F8}" type="slidenum">
              <a:rPr lang="pt-PT" smtClean="0"/>
              <a:pPr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00607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Tudo o que é relacionado</a:t>
            </a:r>
            <a:r>
              <a:rPr lang="pt-PT" baseline="0" dirty="0" smtClean="0"/>
              <a:t> com a </a:t>
            </a:r>
            <a:r>
              <a:rPr lang="pt-PT" dirty="0" smtClean="0"/>
              <a:t>domótica é muito dispendioso</a:t>
            </a:r>
            <a:r>
              <a:rPr lang="pt-PT" baseline="0" dirty="0" smtClean="0"/>
              <a:t> então decidiu-se criar um sistema de baixo custo que permitisse gerir as funções básicas de uma casa através de um baixo custo.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05AD-66DA-4A00-8C84-F2D6E17454F8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73168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05AD-66DA-4A00-8C84-F2D6E17454F8}" type="slidenum">
              <a:rPr lang="pt-PT" smtClean="0"/>
              <a:pPr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47525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05AD-66DA-4A00-8C84-F2D6E17454F8}" type="slidenum">
              <a:rPr lang="pt-PT" smtClean="0"/>
              <a:pPr/>
              <a:t>21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72140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905AD-66DA-4A00-8C84-F2D6E17454F8}" type="slidenum">
              <a:rPr lang="pt-PT" smtClean="0"/>
              <a:pPr/>
              <a:t>24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3390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 latinLnBrk="0">
              <a:buNone/>
              <a:defRPr lang="pt-PT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lang="pt-PT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lang="pt-PT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lang="pt-PT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lang="pt-PT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 lang="pt-PT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 lang="pt-PT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 lang="pt-PT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 lang="pt-PT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do subtítulo do Modelo Global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7/10/2017</a:t>
            </a:fld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489983"/>
      </p:ext>
    </p:extLst>
  </p:cSld>
  <p:clrMapOvr>
    <a:masterClrMapping/>
  </p:clrMapOvr>
  <p:transition spd="slow">
    <p:push dir="u"/>
  </p:transition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7/10/2017</a:t>
            </a:fld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88382"/>
      </p:ext>
    </p:extLst>
  </p:cSld>
  <p:clrMapOvr>
    <a:masterClrMapping/>
  </p:clrMapOvr>
  <p:transition spd="slow">
    <p:push dir="u"/>
  </p:transition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 latinLnBrk="0">
              <a:defRPr lang="pt-PT" sz="4000" b="1" cap="all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latinLnBrk="0">
              <a:buNone/>
              <a:defRPr lang="pt-PT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lang="pt-PT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PT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PT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PT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PT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PT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PT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PT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7/10/2017</a:t>
            </a:fld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724905"/>
      </p:ext>
    </p:extLst>
  </p:cSld>
  <p:clrMapOvr>
    <a:masterClrMapping/>
  </p:clrMapOvr>
  <p:transition spd="slow">
    <p:push dir="u"/>
  </p:transition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latinLnBrk="0">
              <a:defRPr lang="pt-PT" sz="2800"/>
            </a:lvl1pPr>
            <a:lvl2pPr>
              <a:defRPr lang="pt-PT" sz="2400"/>
            </a:lvl2pPr>
            <a:lvl3pPr>
              <a:defRPr lang="pt-PT" sz="2000"/>
            </a:lvl3pPr>
            <a:lvl4pPr>
              <a:defRPr lang="pt-PT" sz="1800"/>
            </a:lvl4pPr>
            <a:lvl5pPr>
              <a:defRPr lang="pt-PT" sz="1800"/>
            </a:lvl5pPr>
            <a:lvl6pPr>
              <a:defRPr lang="pt-PT" sz="1800"/>
            </a:lvl6pPr>
            <a:lvl7pPr>
              <a:defRPr lang="pt-PT" sz="1800"/>
            </a:lvl7pPr>
            <a:lvl8pPr>
              <a:defRPr lang="pt-PT" sz="1800"/>
            </a:lvl8pPr>
            <a:lvl9pPr>
              <a:defRPr lang="pt-PT" sz="18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latinLnBrk="0">
              <a:defRPr lang="pt-PT" sz="2800"/>
            </a:lvl1pPr>
            <a:lvl2pPr>
              <a:defRPr lang="pt-PT" sz="2400"/>
            </a:lvl2pPr>
            <a:lvl3pPr>
              <a:defRPr lang="pt-PT" sz="2000"/>
            </a:lvl3pPr>
            <a:lvl4pPr>
              <a:defRPr lang="pt-PT" sz="1800"/>
            </a:lvl4pPr>
            <a:lvl5pPr>
              <a:defRPr lang="pt-PT" sz="1800"/>
            </a:lvl5pPr>
            <a:lvl6pPr>
              <a:defRPr lang="pt-PT" sz="1800"/>
            </a:lvl6pPr>
            <a:lvl7pPr>
              <a:defRPr lang="pt-PT" sz="1800"/>
            </a:lvl7pPr>
            <a:lvl8pPr>
              <a:defRPr lang="pt-PT" sz="1800"/>
            </a:lvl8pPr>
            <a:lvl9pPr>
              <a:defRPr lang="pt-PT" sz="18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65008"/>
      </p:ext>
    </p:extLst>
  </p:cSld>
  <p:clrMapOvr>
    <a:masterClrMapping/>
  </p:clrMapOvr>
  <p:transition spd="slow">
    <p:push dir="u"/>
  </p:transition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pt-PT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latinLnBrk="0">
              <a:buNone/>
              <a:defRPr lang="pt-PT" sz="2400" b="1"/>
            </a:lvl1pPr>
            <a:lvl2pPr marL="457200" indent="0">
              <a:buNone/>
              <a:defRPr lang="pt-PT" sz="2000" b="1"/>
            </a:lvl2pPr>
            <a:lvl3pPr marL="914400" indent="0">
              <a:buNone/>
              <a:defRPr lang="pt-PT" sz="1800" b="1"/>
            </a:lvl3pPr>
            <a:lvl4pPr marL="1371600" indent="0">
              <a:buNone/>
              <a:defRPr lang="pt-PT" sz="1600" b="1"/>
            </a:lvl4pPr>
            <a:lvl5pPr marL="1828800" indent="0">
              <a:buNone/>
              <a:defRPr lang="pt-PT" sz="1600" b="1"/>
            </a:lvl5pPr>
            <a:lvl6pPr marL="2286000" indent="0">
              <a:buNone/>
              <a:defRPr lang="pt-PT" sz="1600" b="1"/>
            </a:lvl6pPr>
            <a:lvl7pPr marL="2743200" indent="0">
              <a:buNone/>
              <a:defRPr lang="pt-PT" sz="1600" b="1"/>
            </a:lvl7pPr>
            <a:lvl8pPr marL="3200400" indent="0">
              <a:buNone/>
              <a:defRPr lang="pt-PT" sz="1600" b="1"/>
            </a:lvl8pPr>
            <a:lvl9pPr marL="3657600" indent="0">
              <a:buNone/>
              <a:defRPr lang="pt-PT"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Rectangl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latinLnBrk="0">
              <a:defRPr lang="pt-PT" sz="2400"/>
            </a:lvl1pPr>
            <a:lvl2pPr>
              <a:defRPr lang="pt-PT" sz="2000"/>
            </a:lvl2pPr>
            <a:lvl3pPr>
              <a:defRPr lang="pt-PT" sz="1800"/>
            </a:lvl3pPr>
            <a:lvl4pPr>
              <a:defRPr lang="pt-PT" sz="1600"/>
            </a:lvl4pPr>
            <a:lvl5pPr>
              <a:defRPr lang="pt-PT" sz="1600"/>
            </a:lvl5pPr>
            <a:lvl6pPr>
              <a:defRPr lang="pt-PT" sz="1600"/>
            </a:lvl6pPr>
            <a:lvl7pPr>
              <a:defRPr lang="pt-PT" sz="1600"/>
            </a:lvl7pPr>
            <a:lvl8pPr>
              <a:defRPr lang="pt-PT" sz="1600"/>
            </a:lvl8pPr>
            <a:lvl9pPr>
              <a:defRPr lang="pt-PT" sz="16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latinLnBrk="0">
              <a:buNone/>
              <a:defRPr lang="pt-PT" sz="2400" b="1"/>
            </a:lvl1pPr>
            <a:lvl2pPr marL="457200" indent="0">
              <a:buNone/>
              <a:defRPr lang="pt-PT" sz="2000" b="1"/>
            </a:lvl2pPr>
            <a:lvl3pPr marL="914400" indent="0">
              <a:buNone/>
              <a:defRPr lang="pt-PT" sz="1800" b="1"/>
            </a:lvl3pPr>
            <a:lvl4pPr marL="1371600" indent="0">
              <a:buNone/>
              <a:defRPr lang="pt-PT" sz="1600" b="1"/>
            </a:lvl4pPr>
            <a:lvl5pPr marL="1828800" indent="0">
              <a:buNone/>
              <a:defRPr lang="pt-PT" sz="1600" b="1"/>
            </a:lvl5pPr>
            <a:lvl6pPr marL="2286000" indent="0">
              <a:buNone/>
              <a:defRPr lang="pt-PT" sz="1600" b="1"/>
            </a:lvl6pPr>
            <a:lvl7pPr marL="2743200" indent="0">
              <a:buNone/>
              <a:defRPr lang="pt-PT" sz="1600" b="1"/>
            </a:lvl7pPr>
            <a:lvl8pPr marL="3200400" indent="0">
              <a:buNone/>
              <a:defRPr lang="pt-PT" sz="1600" b="1"/>
            </a:lvl8pPr>
            <a:lvl9pPr marL="3657600" indent="0">
              <a:buNone/>
              <a:defRPr lang="pt-PT"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Rectangl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latinLnBrk="0">
              <a:defRPr lang="pt-PT" sz="2400"/>
            </a:lvl1pPr>
            <a:lvl2pPr>
              <a:defRPr lang="pt-PT" sz="2000"/>
            </a:lvl2pPr>
            <a:lvl3pPr>
              <a:defRPr lang="pt-PT" sz="1800"/>
            </a:lvl3pPr>
            <a:lvl4pPr>
              <a:defRPr lang="pt-PT" sz="1600"/>
            </a:lvl4pPr>
            <a:lvl5pPr>
              <a:defRPr lang="pt-PT" sz="1600"/>
            </a:lvl5pPr>
            <a:lvl6pPr>
              <a:defRPr lang="pt-PT" sz="1600"/>
            </a:lvl6pPr>
            <a:lvl7pPr>
              <a:defRPr lang="pt-PT" sz="1600"/>
            </a:lvl7pPr>
            <a:lvl8pPr>
              <a:defRPr lang="pt-PT" sz="1600"/>
            </a:lvl8pPr>
            <a:lvl9pPr>
              <a:defRPr lang="pt-PT" sz="16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914643"/>
      </p:ext>
    </p:extLst>
  </p:cSld>
  <p:clrMapOvr>
    <a:masterClrMapping/>
  </p:clrMapOvr>
  <p:transition spd="slow">
    <p:push dir="u"/>
  </p:transition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7/10/2017</a:t>
            </a:fld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17012"/>
      </p:ext>
    </p:extLst>
  </p:cSld>
  <p:clrMapOvr>
    <a:masterClrMapping/>
  </p:clrMapOvr>
  <p:transition spd="slow">
    <p:push dir="u"/>
  </p:transition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rtifi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9"/>
          <p:cNvSpPr>
            <a:spLocks noGrp="1"/>
          </p:cNvSpPr>
          <p:nvPr>
            <p:ph type="body" sz="quarter" idx="16"/>
          </p:nvPr>
        </p:nvSpPr>
        <p:spPr>
          <a:xfrm>
            <a:off x="533400" y="3619500"/>
            <a:ext cx="7848600" cy="838200"/>
          </a:xfrm>
        </p:spPr>
        <p:txBody>
          <a:bodyPr anchor="b" anchorCtr="0">
            <a:noAutofit/>
          </a:bodyPr>
          <a:lstStyle>
            <a:lvl1pPr marL="0" indent="0" algn="l" latinLnBrk="0">
              <a:spcBef>
                <a:spcPts val="0"/>
              </a:spcBef>
              <a:buFontTx/>
              <a:buNone/>
              <a:defRPr lang="pt-PT" sz="4800" kern="1200" cap="all" baseline="0">
                <a:solidFill>
                  <a:schemeClr val="tx1"/>
                </a:solidFill>
                <a:effectLst>
                  <a:outerShdw blurRad="94454" dist="50800" dir="2700000" algn="tl" rotWithShape="0">
                    <a:srgbClr val="000000">
                      <a:alpha val="36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buFontTx/>
              <a:buNone/>
              <a:defRPr lang="pt-PT"/>
            </a:lvl2pPr>
            <a:lvl3pPr>
              <a:buFontTx/>
              <a:buNone/>
              <a:defRPr lang="pt-PT"/>
            </a:lvl3pPr>
            <a:lvl4pPr>
              <a:buFontTx/>
              <a:buNone/>
              <a:defRPr lang="pt-PT"/>
            </a:lvl4pPr>
            <a:lvl5pPr>
              <a:buFontTx/>
              <a:buNone/>
              <a:defRPr lang="pt-PT"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7" name="Shape 6"/>
          <p:cNvSpPr>
            <a:spLocks noGrp="1"/>
          </p:cNvSpPr>
          <p:nvPr>
            <p:ph type="body" sz="quarter" idx="13"/>
          </p:nvPr>
        </p:nvSpPr>
        <p:spPr>
          <a:xfrm>
            <a:off x="990600" y="4343400"/>
            <a:ext cx="7391400" cy="914400"/>
          </a:xfrm>
        </p:spPr>
        <p:txBody>
          <a:bodyPr>
            <a:noAutofit/>
          </a:bodyPr>
          <a:lstStyle>
            <a:lvl1pPr latinLnBrk="0">
              <a:buFontTx/>
              <a:buNone/>
              <a:defRPr lang="pt-PT" sz="1600"/>
            </a:lvl1pPr>
            <a:lvl2pPr>
              <a:buFontTx/>
              <a:buNone/>
              <a:defRPr lang="pt-PT"/>
            </a:lvl2pPr>
            <a:lvl3pPr>
              <a:buFontTx/>
              <a:buNone/>
              <a:defRPr lang="pt-PT"/>
            </a:lvl3pPr>
            <a:lvl4pPr>
              <a:buFontTx/>
              <a:buNone/>
              <a:defRPr lang="pt-PT"/>
            </a:lvl4pPr>
            <a:lvl5pPr>
              <a:buFontTx/>
              <a:buNone/>
              <a:defRPr lang="pt-PT"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8" name="Shape 7"/>
          <p:cNvSpPr>
            <a:spLocks noGrp="1"/>
          </p:cNvSpPr>
          <p:nvPr>
            <p:ph type="body" sz="quarter" idx="14"/>
          </p:nvPr>
        </p:nvSpPr>
        <p:spPr>
          <a:xfrm>
            <a:off x="990600" y="1476375"/>
            <a:ext cx="5410200" cy="352425"/>
          </a:xfrm>
        </p:spPr>
        <p:txBody>
          <a:bodyPr anchor="b" anchorCtr="0"/>
          <a:lstStyle>
            <a:lvl1pPr latinLnBrk="0">
              <a:buFontTx/>
              <a:buNone/>
              <a:defRPr lang="pt-PT" sz="1600"/>
            </a:lvl1pPr>
            <a:lvl2pPr>
              <a:buFontTx/>
              <a:buNone/>
              <a:defRPr lang="pt-PT"/>
            </a:lvl2pPr>
            <a:lvl3pPr>
              <a:buFontTx/>
              <a:buNone/>
              <a:defRPr lang="pt-PT"/>
            </a:lvl3pPr>
            <a:lvl4pPr>
              <a:buFontTx/>
              <a:buNone/>
              <a:defRPr lang="pt-PT"/>
            </a:lvl4pPr>
            <a:lvl5pPr>
              <a:buFontTx/>
              <a:buNone/>
              <a:defRPr lang="pt-PT"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9" name="Shape 8"/>
          <p:cNvSpPr>
            <a:spLocks noGrp="1"/>
          </p:cNvSpPr>
          <p:nvPr>
            <p:ph type="body" sz="quarter" idx="15"/>
          </p:nvPr>
        </p:nvSpPr>
        <p:spPr>
          <a:xfrm>
            <a:off x="990600" y="5819777"/>
            <a:ext cx="7391400" cy="304799"/>
          </a:xfrm>
        </p:spPr>
        <p:txBody>
          <a:bodyPr>
            <a:noAutofit/>
          </a:bodyPr>
          <a:lstStyle>
            <a:lvl1pPr latinLnBrk="0">
              <a:buFontTx/>
              <a:buNone/>
              <a:defRPr lang="pt-PT" sz="1200"/>
            </a:lvl1pPr>
            <a:lvl2pPr>
              <a:buFontTx/>
              <a:buNone/>
              <a:defRPr lang="pt-PT"/>
            </a:lvl2pPr>
            <a:lvl3pPr>
              <a:buFontTx/>
              <a:buNone/>
              <a:defRPr lang="pt-PT"/>
            </a:lvl3pPr>
            <a:lvl4pPr>
              <a:buFontTx/>
              <a:buNone/>
              <a:defRPr lang="pt-PT"/>
            </a:lvl4pPr>
            <a:lvl5pPr>
              <a:buFontTx/>
              <a:buNone/>
              <a:defRPr lang="pt-PT"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12" name="Rectangle 1"/>
          <p:cNvSpPr>
            <a:spLocks noGrp="1"/>
          </p:cNvSpPr>
          <p:nvPr>
            <p:ph type="title"/>
          </p:nvPr>
        </p:nvSpPr>
        <p:spPr>
          <a:xfrm>
            <a:off x="990600" y="609599"/>
            <a:ext cx="8153400" cy="989013"/>
          </a:xfrm>
        </p:spPr>
        <p:txBody>
          <a:bodyPr anchor="ctr" anchorCtr="0">
            <a:normAutofit/>
          </a:bodyPr>
          <a:lstStyle>
            <a:lvl1pPr algn="l" latinLnBrk="0">
              <a:defRPr lang="pt-PT" sz="4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47750" y="5808662"/>
            <a:ext cx="5334000" cy="1588"/>
          </a:xfrm>
          <a:prstGeom prst="line">
            <a:avLst/>
          </a:prstGeom>
          <a:noFill/>
          <a:ln w="6350" cap="rnd" cmpd="sng" algn="ctr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2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 latinLnBrk="0">
              <a:defRPr lang="pt-PT" sz="2000" b="1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 latinLnBrk="0">
              <a:defRPr lang="pt-PT" sz="3200"/>
            </a:lvl1pPr>
            <a:lvl2pPr>
              <a:defRPr lang="pt-PT" sz="2800"/>
            </a:lvl2pPr>
            <a:lvl3pPr>
              <a:defRPr lang="pt-PT" sz="2400"/>
            </a:lvl3pPr>
            <a:lvl4pPr>
              <a:defRPr lang="pt-PT" sz="2000"/>
            </a:lvl4pPr>
            <a:lvl5pPr>
              <a:defRPr lang="pt-PT" sz="2000"/>
            </a:lvl5pPr>
            <a:lvl6pPr>
              <a:defRPr lang="pt-PT" sz="2000"/>
            </a:lvl6pPr>
            <a:lvl7pPr>
              <a:defRPr lang="pt-PT" sz="2000"/>
            </a:lvl7pPr>
            <a:lvl8pPr>
              <a:defRPr lang="pt-PT" sz="2000"/>
            </a:lvl8pPr>
            <a:lvl9pPr>
              <a:defRPr lang="pt-PT"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 latinLnBrk="0">
              <a:buNone/>
              <a:defRPr lang="pt-PT" sz="1400"/>
            </a:lvl1pPr>
            <a:lvl2pPr marL="457200" indent="0">
              <a:buNone/>
              <a:defRPr lang="pt-PT" sz="1200"/>
            </a:lvl2pPr>
            <a:lvl3pPr marL="914400" indent="0">
              <a:buNone/>
              <a:defRPr lang="pt-PT" sz="1000"/>
            </a:lvl3pPr>
            <a:lvl4pPr marL="1371600" indent="0">
              <a:buNone/>
              <a:defRPr lang="pt-PT" sz="900"/>
            </a:lvl4pPr>
            <a:lvl5pPr marL="1828800" indent="0">
              <a:buNone/>
              <a:defRPr lang="pt-PT" sz="900"/>
            </a:lvl5pPr>
            <a:lvl6pPr marL="2286000" indent="0">
              <a:buNone/>
              <a:defRPr lang="pt-PT" sz="900"/>
            </a:lvl6pPr>
            <a:lvl7pPr marL="2743200" indent="0">
              <a:buNone/>
              <a:defRPr lang="pt-PT" sz="900"/>
            </a:lvl7pPr>
            <a:lvl8pPr marL="3200400" indent="0">
              <a:buNone/>
              <a:defRPr lang="pt-PT" sz="900"/>
            </a:lvl8pPr>
            <a:lvl9pPr marL="3657600" indent="0">
              <a:buNone/>
              <a:defRPr lang="pt-PT"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30825"/>
      </p:ext>
    </p:extLst>
  </p:cSld>
  <p:clrMapOvr>
    <a:masterClrMapping/>
  </p:clrMapOvr>
  <p:transition spd="slow">
    <p:push dir="u"/>
  </p:transition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 latinLnBrk="0">
              <a:defRPr lang="pt-PT" sz="2000" b="1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Rectangl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 latinLnBrk="0">
              <a:buNone/>
              <a:defRPr lang="pt-PT" sz="3200"/>
            </a:lvl1pPr>
            <a:lvl2pPr marL="457200" indent="0">
              <a:buNone/>
              <a:defRPr lang="pt-PT" sz="2800"/>
            </a:lvl2pPr>
            <a:lvl3pPr marL="914400" indent="0">
              <a:buNone/>
              <a:defRPr lang="pt-PT" sz="2400"/>
            </a:lvl3pPr>
            <a:lvl4pPr marL="1371600" indent="0">
              <a:buNone/>
              <a:defRPr lang="pt-PT" sz="2000"/>
            </a:lvl4pPr>
            <a:lvl5pPr marL="1828800" indent="0">
              <a:buNone/>
              <a:defRPr lang="pt-PT" sz="2000"/>
            </a:lvl5pPr>
            <a:lvl6pPr marL="2286000" indent="0">
              <a:buNone/>
              <a:defRPr lang="pt-PT" sz="2000"/>
            </a:lvl6pPr>
            <a:lvl7pPr marL="2743200" indent="0">
              <a:buNone/>
              <a:defRPr lang="pt-PT" sz="2000"/>
            </a:lvl7pPr>
            <a:lvl8pPr marL="3200400" indent="0">
              <a:buNone/>
              <a:defRPr lang="pt-PT" sz="2000"/>
            </a:lvl8pPr>
            <a:lvl9pPr marL="3657600" indent="0">
              <a:buNone/>
              <a:defRPr lang="pt-PT" sz="2000"/>
            </a:lvl9pPr>
          </a:lstStyle>
          <a:p>
            <a:r>
              <a:rPr lang="pt-PT"/>
              <a:t>Clique no ícone para adicionar uma imagem</a:t>
            </a:r>
          </a:p>
        </p:txBody>
      </p:sp>
      <p:sp>
        <p:nvSpPr>
          <p:cNvPr id="4" name="Rectangl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 latinLnBrk="0">
              <a:buNone/>
              <a:defRPr lang="pt-PT" sz="1400"/>
            </a:lvl1pPr>
            <a:lvl2pPr marL="457200" indent="0">
              <a:buNone/>
              <a:defRPr lang="pt-PT" sz="1200"/>
            </a:lvl2pPr>
            <a:lvl3pPr marL="914400" indent="0">
              <a:buNone/>
              <a:defRPr lang="pt-PT" sz="1000"/>
            </a:lvl3pPr>
            <a:lvl4pPr marL="1371600" indent="0">
              <a:buNone/>
              <a:defRPr lang="pt-PT" sz="900"/>
            </a:lvl4pPr>
            <a:lvl5pPr marL="1828800" indent="0">
              <a:buNone/>
              <a:defRPr lang="pt-PT" sz="900"/>
            </a:lvl5pPr>
            <a:lvl6pPr marL="2286000" indent="0">
              <a:buNone/>
              <a:defRPr lang="pt-PT" sz="900"/>
            </a:lvl6pPr>
            <a:lvl7pPr marL="2743200" indent="0">
              <a:buNone/>
              <a:defRPr lang="pt-PT" sz="900"/>
            </a:lvl7pPr>
            <a:lvl8pPr marL="3200400" indent="0">
              <a:buNone/>
              <a:defRPr lang="pt-PT" sz="900"/>
            </a:lvl8pPr>
            <a:lvl9pPr marL="3657600" indent="0">
              <a:buNone/>
              <a:defRPr lang="pt-PT"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215072"/>
      </p:ext>
    </p:extLst>
  </p:cSld>
  <p:clrMapOvr>
    <a:masterClrMapping/>
  </p:clrMapOvr>
  <p:transition spd="slow">
    <p:push dir="u"/>
  </p:transition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35000">
              <a:schemeClr val="bg1"/>
            </a:gs>
            <a:gs pos="100000">
              <a:schemeClr val="accent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2" name="clouds.png"/>
            <p:cNvPicPr>
              <a:picLocks noChangeAspect="1"/>
            </p:cNvPicPr>
            <p:nvPr/>
          </p:nvPicPr>
          <p:blipFill>
            <a:blip r:embed="rId11">
              <a:duotone>
                <a:schemeClr val="accent5"/>
                <a:srgbClr val="FFFFFF"/>
              </a:duotone>
            </a:blip>
            <a:srcRect b="6067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12700" cap="rnd" cmpd="sng" algn="ctr">
              <a:gradFill>
                <a:gsLst>
                  <a:gs pos="0">
                    <a:schemeClr val="accent5"/>
                  </a:gs>
                  <a:gs pos="67000">
                    <a:schemeClr val="bg1"/>
                  </a:gs>
                  <a:gs pos="100000">
                    <a:schemeClr val="accent3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2"/>
          </p:nvPr>
        </p:nvSpPr>
        <p:spPr>
          <a:xfrm>
            <a:off x="457200" y="628650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latinLnBrk="0">
              <a:defRPr lang="pt-P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7/10/2017</a:t>
            </a:fld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3"/>
          </p:nvPr>
        </p:nvSpPr>
        <p:spPr>
          <a:xfrm>
            <a:off x="3124200" y="628650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latinLnBrk="0">
              <a:defRPr lang="pt-P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4"/>
          </p:nvPr>
        </p:nvSpPr>
        <p:spPr>
          <a:xfrm>
            <a:off x="6553200" y="628650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latinLnBrk="0">
              <a:defRPr lang="pt-P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2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</p:sldLayoutIdLst>
  <p:transition spd="slow">
    <p:push dir="u"/>
  </p:transition>
  <p:hf sldNum="0" hdr="0" dt="0"/>
  <p:txStyles>
    <p:titleStyle>
      <a:lvl1pPr algn="ctr" rtl="0" eaLnBrk="1" latinLnBrk="0" hangingPunct="1">
        <a:spcBef>
          <a:spcPct val="0"/>
        </a:spcBef>
        <a:buNone/>
        <a:defRPr lang="pt-PT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Font typeface="Arial"/>
        <a:buChar char="•"/>
        <a:defRPr lang="pt-PT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 typeface="Arial"/>
        <a:buChar char="–"/>
        <a:defRPr lang="pt-PT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 typeface="Arial"/>
        <a:buChar char="•"/>
        <a:defRPr lang="pt-PT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 typeface="Arial"/>
        <a:buChar char="–"/>
        <a:defRPr lang="pt-PT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 typeface="Arial"/>
        <a:buChar char="»"/>
        <a:defRPr lang="pt-PT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lang="pt-PT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lang="pt-PT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lang="pt-PT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lang="pt-PT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pt-PT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pt-PT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pt-PT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pt-PT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pt-PT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pt-PT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pt-PT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pt-PT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pt-PT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842954"/>
          </a:xfrm>
        </p:spPr>
        <p:txBody>
          <a:bodyPr>
            <a:normAutofit/>
          </a:bodyPr>
          <a:lstStyle/>
          <a:p>
            <a:pPr algn="l"/>
            <a:r>
              <a:rPr lang="pt-PT" dirty="0"/>
              <a:t>AutomaticHouse</a:t>
            </a:r>
          </a:p>
        </p:txBody>
      </p:sp>
      <p:pic>
        <p:nvPicPr>
          <p:cNvPr id="1026" name="Picture 2" descr="logo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>
            <a:off x="5292080" y="6083585"/>
            <a:ext cx="3689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Aluno: Gonçalo Vicente</a:t>
            </a:r>
          </a:p>
          <a:p>
            <a:r>
              <a:rPr lang="pt-PT" dirty="0"/>
              <a:t>Orientador: Professor Luís Magalhães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571604" y="357166"/>
            <a:ext cx="671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FFFF00"/>
                </a:solidFill>
                <a:latin typeface="+mj-lt"/>
              </a:rPr>
              <a:t>Técnico de Gestão de Equipamentos Informáticos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1BC2BA96-F3CE-4F53-AB8C-76643A6E48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138" b="91777" l="8729" r="888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9" t="19739" r="9694" b="5837"/>
          <a:stretch/>
        </p:blipFill>
        <p:spPr>
          <a:xfrm>
            <a:off x="750260" y="2132856"/>
            <a:ext cx="6480720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Arduino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pt-PT" dirty="0" smtClean="0"/>
              <a:t>Criado </a:t>
            </a:r>
            <a:r>
              <a:rPr lang="pt-PT" dirty="0"/>
              <a:t>em 2005;</a:t>
            </a:r>
          </a:p>
          <a:p>
            <a:pPr lvl="1"/>
            <a:endParaRPr lang="pt-PT" dirty="0"/>
          </a:p>
          <a:p>
            <a:r>
              <a:rPr lang="pt-PT" dirty="0"/>
              <a:t>Hardware e software flexível e fácil de usar;</a:t>
            </a:r>
          </a:p>
          <a:p>
            <a:pPr lvl="1"/>
            <a:endParaRPr lang="pt-PT" dirty="0"/>
          </a:p>
          <a:p>
            <a:r>
              <a:rPr lang="pt-PT" dirty="0"/>
              <a:t>Programação num software próprio.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pt-PT" dirty="0"/>
              <a:t>AutomaticHouse</a:t>
            </a:r>
          </a:p>
        </p:txBody>
      </p:sp>
      <p:pic>
        <p:nvPicPr>
          <p:cNvPr id="4" name="Picture 2" descr="logo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  <p:pic>
        <p:nvPicPr>
          <p:cNvPr id="16386" name="Picture 2" descr="arduino-mega-2560">
            <a:extLst>
              <a:ext uri="{FF2B5EF4-FFF2-40B4-BE49-F238E27FC236}">
                <a16:creationId xmlns="" xmlns:a16="http://schemas.microsoft.com/office/drawing/2014/main" id="{E0A8686D-BBEB-419B-A41F-466EC694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11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4219575"/>
            <a:ext cx="375285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378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Implementação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lvl="0"/>
            <a:r>
              <a:rPr lang="pt-PT" dirty="0"/>
              <a:t>Qual é o objetivo da aplicação?</a:t>
            </a:r>
          </a:p>
          <a:p>
            <a:pPr lvl="0"/>
            <a:endParaRPr lang="pt-PT" dirty="0"/>
          </a:p>
          <a:p>
            <a:pPr lvl="0"/>
            <a:r>
              <a:rPr lang="pt-PT" dirty="0"/>
              <a:t>Qual é o público-alvo?</a:t>
            </a:r>
          </a:p>
          <a:p>
            <a:pPr lvl="0"/>
            <a:endParaRPr lang="pt-PT" dirty="0"/>
          </a:p>
          <a:p>
            <a:pPr lvl="0"/>
            <a:r>
              <a:rPr lang="pt-PT" dirty="0"/>
              <a:t>Como será estruturada a aplicação?</a:t>
            </a:r>
          </a:p>
          <a:p>
            <a:pPr lvl="0"/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pt-PT" dirty="0"/>
              <a:t>AutomaticHouse</a:t>
            </a:r>
          </a:p>
        </p:txBody>
      </p:sp>
      <p:pic>
        <p:nvPicPr>
          <p:cNvPr id="4" name="Picture 2" descr="logo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115E5232-EF0C-4E89-A03D-1266D1E640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4" r="23266"/>
          <a:stretch/>
        </p:blipFill>
        <p:spPr>
          <a:xfrm>
            <a:off x="6836216" y="2168252"/>
            <a:ext cx="2339752" cy="371703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Implementação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pt-PT" dirty="0"/>
              <a:t>AutomaticHouse</a:t>
            </a:r>
          </a:p>
        </p:txBody>
      </p:sp>
      <p:pic>
        <p:nvPicPr>
          <p:cNvPr id="4" name="Picture 2" descr="logo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00" y="3024861"/>
            <a:ext cx="7544853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68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Implementação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pt-PT" dirty="0"/>
              <a:t>AutomaticHouse</a:t>
            </a:r>
          </a:p>
        </p:txBody>
      </p:sp>
      <p:pic>
        <p:nvPicPr>
          <p:cNvPr id="4" name="Picture 2" descr="logo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  <p:pic>
        <p:nvPicPr>
          <p:cNvPr id="1026" name="Picture 2" descr="Capturar">
            <a:extLst>
              <a:ext uri="{FF2B5EF4-FFF2-40B4-BE49-F238E27FC236}">
                <a16:creationId xmlns="" xmlns:a16="http://schemas.microsoft.com/office/drawing/2014/main" id="{892F0DF3-0FC0-41D9-BD7A-6E28A37E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4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53" y="2024516"/>
            <a:ext cx="8576588" cy="377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197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Implementação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Material Utilizado</a:t>
            </a:r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pt-PT" dirty="0"/>
              <a:t>AutomaticHouse</a:t>
            </a:r>
          </a:p>
        </p:txBody>
      </p:sp>
      <p:pic>
        <p:nvPicPr>
          <p:cNvPr id="4" name="Picture 2" descr="logo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958100"/>
              </p:ext>
            </p:extLst>
          </p:nvPr>
        </p:nvGraphicFramePr>
        <p:xfrm>
          <a:off x="642392" y="2298700"/>
          <a:ext cx="7859216" cy="40576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41384"/>
                <a:gridCol w="3517832"/>
              </a:tblGrid>
              <a:tr h="43815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2600" u="none" strike="noStrike">
                          <a:effectLst/>
                        </a:rPr>
                        <a:t>Material</a:t>
                      </a:r>
                      <a:endParaRPr lang="pt-PT" sz="2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2600" u="none" strike="noStrike">
                          <a:effectLst/>
                        </a:rPr>
                        <a:t>Quantidades</a:t>
                      </a:r>
                      <a:endParaRPr lang="pt-PT" sz="2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14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u="none" strike="noStrike">
                          <a:effectLst/>
                        </a:rPr>
                        <a:t>Arduino Mega 2560</a:t>
                      </a:r>
                      <a:endParaRPr lang="pt-PT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u="none" strike="noStrike">
                          <a:effectLst/>
                        </a:rPr>
                        <a:t>2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00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u="none" strike="noStrike">
                          <a:effectLst/>
                        </a:rPr>
                        <a:t>Sensor de Luminosidade (LDR)</a:t>
                      </a:r>
                      <a:endParaRPr lang="pt-PT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u="none" strike="noStrike">
                          <a:effectLst/>
                        </a:rPr>
                        <a:t>1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u="none" strike="noStrike">
                          <a:effectLst/>
                        </a:rPr>
                        <a:t>Servo Motor</a:t>
                      </a:r>
                      <a:endParaRPr lang="pt-PT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u="none" strike="noStrike">
                          <a:effectLst/>
                        </a:rPr>
                        <a:t>2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00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u="none" strike="noStrike">
                          <a:effectLst/>
                        </a:rPr>
                        <a:t>Sensor de Gás (MQ-2)</a:t>
                      </a:r>
                      <a:endParaRPr lang="pt-PT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u="none" strike="noStrike">
                          <a:effectLst/>
                        </a:rPr>
                        <a:t>1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895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u="none" strike="noStrike">
                          <a:effectLst/>
                        </a:rPr>
                        <a:t>Sensor de Temperatura (LM 35)</a:t>
                      </a:r>
                      <a:endParaRPr lang="pt-PT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u="none" strike="noStrike">
                          <a:effectLst/>
                        </a:rPr>
                        <a:t>1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600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u="none" strike="noStrike">
                          <a:effectLst/>
                        </a:rPr>
                        <a:t>Maqueta em Madeira</a:t>
                      </a:r>
                      <a:endParaRPr lang="pt-PT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u="none" strike="noStrike">
                          <a:effectLst/>
                        </a:rPr>
                        <a:t>1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u="none" strike="noStrike">
                          <a:effectLst/>
                        </a:rPr>
                        <a:t>WebCam</a:t>
                      </a:r>
                      <a:endParaRPr lang="pt-PT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PT" sz="1800" u="none" strike="noStrike" dirty="0">
                          <a:effectLst/>
                        </a:rPr>
                        <a:t>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3323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Implementação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Circuito do sensor de luminosidade</a:t>
            </a:r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pt-PT" dirty="0"/>
              <a:t>AutomaticHouse</a:t>
            </a:r>
          </a:p>
        </p:txBody>
      </p:sp>
      <p:pic>
        <p:nvPicPr>
          <p:cNvPr id="4" name="Picture 2" descr="logo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6"/>
          <a:stretch/>
        </p:blipFill>
        <p:spPr>
          <a:xfrm>
            <a:off x="457200" y="2315462"/>
            <a:ext cx="8263204" cy="341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5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Implementação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Circuito do sensor de temperatura</a:t>
            </a:r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pt-PT" dirty="0"/>
              <a:t>AutomaticHouse</a:t>
            </a:r>
          </a:p>
        </p:txBody>
      </p:sp>
      <p:pic>
        <p:nvPicPr>
          <p:cNvPr id="4" name="Picture 2" descr="logo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2" b="7558"/>
          <a:stretch/>
        </p:blipFill>
        <p:spPr>
          <a:xfrm>
            <a:off x="716369" y="2511393"/>
            <a:ext cx="7600048" cy="293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9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Implementação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Circuito do sensor de gás</a:t>
            </a:r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pt-PT" dirty="0"/>
              <a:t>AutomaticHouse</a:t>
            </a:r>
          </a:p>
        </p:txBody>
      </p:sp>
      <p:pic>
        <p:nvPicPr>
          <p:cNvPr id="4" name="Picture 2" descr="logo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" b="9769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96342" y="1286938"/>
            <a:ext cx="4551315" cy="560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22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Implementação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Circuito do servo motor</a:t>
            </a:r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pt-PT" dirty="0"/>
              <a:t>AutomaticHouse</a:t>
            </a:r>
          </a:p>
        </p:txBody>
      </p:sp>
      <p:pic>
        <p:nvPicPr>
          <p:cNvPr id="4" name="Picture 2" descr="logo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63" b="87675" l="3387" r="96129">
                        <a14:foregroundMark x1="7419" y1="30812" x2="7419" y2="30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84" y="2492896"/>
            <a:ext cx="6032432" cy="34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769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Implementação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Circuito final</a:t>
            </a:r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pt-PT" dirty="0"/>
              <a:t>AutomaticHouse</a:t>
            </a:r>
          </a:p>
        </p:txBody>
      </p:sp>
      <p:pic>
        <p:nvPicPr>
          <p:cNvPr id="4" name="Picture 2" descr="logo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1" r="18910"/>
          <a:stretch/>
        </p:blipFill>
        <p:spPr>
          <a:xfrm>
            <a:off x="2123728" y="2188814"/>
            <a:ext cx="4896544" cy="393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11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Introdução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Domótica é muito dispendiosa;</a:t>
            </a:r>
            <a:endParaRPr lang="pt-PT" dirty="0"/>
          </a:p>
          <a:p>
            <a:endParaRPr lang="pt-PT" dirty="0"/>
          </a:p>
          <a:p>
            <a:r>
              <a:rPr lang="pt-PT" dirty="0" smtClean="0"/>
              <a:t>Sistema de baixo custo;</a:t>
            </a:r>
          </a:p>
          <a:p>
            <a:endParaRPr lang="pt-PT" dirty="0" smtClean="0"/>
          </a:p>
          <a:p>
            <a:r>
              <a:rPr lang="pt-PT" dirty="0" smtClean="0"/>
              <a:t>Sistema </a:t>
            </a:r>
            <a:r>
              <a:rPr lang="pt-PT" dirty="0"/>
              <a:t>versátil para qualquer </a:t>
            </a:r>
            <a:r>
              <a:rPr lang="pt-PT" dirty="0" smtClean="0"/>
              <a:t>habitação;</a:t>
            </a:r>
          </a:p>
          <a:p>
            <a:endParaRPr lang="pt-PT" dirty="0"/>
          </a:p>
          <a:p>
            <a:r>
              <a:rPr lang="pt-PT" dirty="0"/>
              <a:t>Preservação do planeta Terra</a:t>
            </a:r>
            <a:r>
              <a:rPr lang="pt-PT" dirty="0" smtClean="0"/>
              <a:t>.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pt-PT" dirty="0"/>
              <a:t>AutomaticHouse</a:t>
            </a:r>
          </a:p>
        </p:txBody>
      </p:sp>
      <p:pic>
        <p:nvPicPr>
          <p:cNvPr id="4" name="Picture 2" descr="logo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8012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Implementação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Circuito final</a:t>
            </a:r>
            <a:endParaRPr lang="pt-PT" dirty="0"/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pt-PT" dirty="0"/>
              <a:t>AutomaticHouse</a:t>
            </a:r>
          </a:p>
        </p:txBody>
      </p:sp>
      <p:pic>
        <p:nvPicPr>
          <p:cNvPr id="4" name="Picture 2" descr="logo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0" t="5570" r="4829" b="8295"/>
          <a:stretch/>
        </p:blipFill>
        <p:spPr>
          <a:xfrm>
            <a:off x="1763688" y="2348880"/>
            <a:ext cx="5624754" cy="345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06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Resultados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pt-PT" dirty="0" smtClean="0"/>
              <a:t>AutomaticHouse</a:t>
            </a:r>
            <a:endParaRPr lang="pt-PT" dirty="0"/>
          </a:p>
        </p:txBody>
      </p:sp>
      <p:pic>
        <p:nvPicPr>
          <p:cNvPr id="4" name="Picture 2" descr="logo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  <p:pic>
        <p:nvPicPr>
          <p:cNvPr id="17410" name="Picture 2" descr="Capturar">
            <a:extLst>
              <a:ext uri="{FF2B5EF4-FFF2-40B4-BE49-F238E27FC236}">
                <a16:creationId xmlns="" xmlns:a16="http://schemas.microsoft.com/office/drawing/2014/main" id="{19E0F0DB-E2D8-4305-B7A6-14F864306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4842"/>
            <a:ext cx="8355448" cy="448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Trabalho Futuro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dobe Arabic" pitchFamily="18" charset="-78"/>
                <a:cs typeface="Adobe Arabic" pitchFamily="18" charset="-78"/>
              </a:rPr>
              <a:t>Aspeto gráfico;</a:t>
            </a:r>
          </a:p>
          <a:p>
            <a:endParaRPr lang="pt-PT" dirty="0">
              <a:latin typeface="Adobe Arabic" pitchFamily="18" charset="-78"/>
              <a:cs typeface="Adobe Arabic" pitchFamily="18" charset="-78"/>
            </a:endParaRPr>
          </a:p>
          <a:p>
            <a:r>
              <a:rPr lang="pt-PT" dirty="0">
                <a:latin typeface="Adobe Arabic" pitchFamily="18" charset="-78"/>
                <a:cs typeface="Adobe Arabic" pitchFamily="18" charset="-78"/>
              </a:rPr>
              <a:t>Expandir os motores e as câmaras;</a:t>
            </a:r>
          </a:p>
          <a:p>
            <a:endParaRPr lang="pt-PT" dirty="0">
              <a:latin typeface="Adobe Arabic" pitchFamily="18" charset="-78"/>
              <a:cs typeface="Adobe Arabic" pitchFamily="18" charset="-78"/>
            </a:endParaRPr>
          </a:p>
          <a:p>
            <a:r>
              <a:rPr lang="pt-PT" dirty="0" smtClean="0">
                <a:latin typeface="Adobe Arabic" pitchFamily="18" charset="-78"/>
                <a:cs typeface="Adobe Arabic" pitchFamily="18" charset="-78"/>
              </a:rPr>
              <a:t>Implementar o projeto numa casa.</a:t>
            </a:r>
            <a:endParaRPr lang="pt-PT" dirty="0">
              <a:latin typeface="Adobe Arabic" pitchFamily="18" charset="-78"/>
              <a:cs typeface="Adobe Arabic" pitchFamily="18" charset="-78"/>
            </a:endParaRPr>
          </a:p>
          <a:p>
            <a:endParaRPr lang="pt-PT" dirty="0">
              <a:latin typeface="Adobe Arabic" pitchFamily="18" charset="-78"/>
              <a:cs typeface="Adobe Arabic" pitchFamily="18" charset="-78"/>
            </a:endParaRPr>
          </a:p>
          <a:p>
            <a:endParaRPr lang="pt-PT" dirty="0">
              <a:latin typeface="Adobe Arabic" pitchFamily="18" charset="-78"/>
              <a:cs typeface="Adobe Arabic" pitchFamily="18" charset="-78"/>
            </a:endParaRP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pt-PT" dirty="0"/>
              <a:t>AutomaticHouse</a:t>
            </a:r>
          </a:p>
        </p:txBody>
      </p:sp>
      <p:pic>
        <p:nvPicPr>
          <p:cNvPr id="4" name="Picture 2" descr="logo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E92ECC50-4B85-4D10-8F51-0723CF3A0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124744"/>
            <a:ext cx="3257550" cy="2286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Conclusões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dobe Arabic" pitchFamily="18" charset="-78"/>
                <a:cs typeface="Adobe Arabic" pitchFamily="18" charset="-78"/>
              </a:rPr>
              <a:t>Segurança;</a:t>
            </a:r>
          </a:p>
          <a:p>
            <a:endParaRPr lang="pt-PT" dirty="0">
              <a:latin typeface="Adobe Arabic" pitchFamily="18" charset="-78"/>
              <a:cs typeface="Adobe Arabic" pitchFamily="18" charset="-78"/>
            </a:endParaRPr>
          </a:p>
          <a:p>
            <a:r>
              <a:rPr lang="pt-PT" dirty="0">
                <a:latin typeface="Adobe Arabic" pitchFamily="18" charset="-78"/>
                <a:cs typeface="Adobe Arabic" pitchFamily="18" charset="-78"/>
              </a:rPr>
              <a:t>Facilidade de utilização;</a:t>
            </a:r>
          </a:p>
          <a:p>
            <a:endParaRPr lang="pt-PT" dirty="0">
              <a:latin typeface="Adobe Arabic" pitchFamily="18" charset="-78"/>
              <a:cs typeface="Adobe Arabic" pitchFamily="18" charset="-78"/>
            </a:endParaRPr>
          </a:p>
          <a:p>
            <a:r>
              <a:rPr lang="pt-PT" dirty="0">
                <a:latin typeface="Adobe Arabic" pitchFamily="18" charset="-78"/>
                <a:cs typeface="Adobe Arabic" pitchFamily="18" charset="-78"/>
              </a:rPr>
              <a:t>Dirigida a todas as </a:t>
            </a:r>
            <a:r>
              <a:rPr lang="pt-PT" dirty="0" smtClean="0">
                <a:latin typeface="Adobe Arabic" pitchFamily="18" charset="-78"/>
                <a:cs typeface="Adobe Arabic" pitchFamily="18" charset="-78"/>
              </a:rPr>
              <a:t>idades;</a:t>
            </a:r>
          </a:p>
          <a:p>
            <a:endParaRPr lang="pt-PT" dirty="0">
              <a:latin typeface="Adobe Arabic" pitchFamily="18" charset="-78"/>
              <a:cs typeface="Adobe Arabic" pitchFamily="18" charset="-78"/>
            </a:endParaRPr>
          </a:p>
          <a:p>
            <a:r>
              <a:rPr lang="pt-PT" smtClean="0">
                <a:latin typeface="Adobe Arabic" pitchFamily="18" charset="-78"/>
                <a:cs typeface="Adobe Arabic" pitchFamily="18" charset="-78"/>
              </a:rPr>
              <a:t>Baixo custo.</a:t>
            </a:r>
            <a:endParaRPr lang="pt-PT" dirty="0">
              <a:latin typeface="Adobe Arabic" pitchFamily="18" charset="-78"/>
              <a:cs typeface="Adobe Arabic" pitchFamily="18" charset="-78"/>
            </a:endParaRPr>
          </a:p>
          <a:p>
            <a:pPr marL="0" indent="0">
              <a:buNone/>
            </a:pPr>
            <a:endParaRPr lang="pt-PT" dirty="0">
              <a:latin typeface="Adobe Arabic" pitchFamily="18" charset="-78"/>
              <a:cs typeface="Adobe Arabic" pitchFamily="18" charset="-78"/>
            </a:endParaRP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pt-PT" dirty="0"/>
              <a:t>AutomaticHouse</a:t>
            </a:r>
          </a:p>
        </p:txBody>
      </p:sp>
      <p:pic>
        <p:nvPicPr>
          <p:cNvPr id="4" name="Picture 2" descr="logo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019971"/>
            <a:ext cx="4202495" cy="310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9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842954"/>
          </a:xfrm>
        </p:spPr>
        <p:txBody>
          <a:bodyPr>
            <a:normAutofit/>
          </a:bodyPr>
          <a:lstStyle/>
          <a:p>
            <a:pPr algn="l"/>
            <a:r>
              <a:rPr lang="pt-PT" dirty="0"/>
              <a:t>AutomaticHouse</a:t>
            </a:r>
          </a:p>
        </p:txBody>
      </p:sp>
      <p:pic>
        <p:nvPicPr>
          <p:cNvPr id="1026" name="Picture 2" descr="logo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1571604" y="357166"/>
            <a:ext cx="671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rgbClr val="FFFF00"/>
                </a:solidFill>
                <a:latin typeface="+mj-lt"/>
              </a:rPr>
              <a:t>Técnico de Gestão de Equipamentos Informáticos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1BC2BA96-F3CE-4F53-AB8C-76643A6E48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138" b="91777" l="8729" r="888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9" t="19739" r="9694" b="5837"/>
          <a:stretch/>
        </p:blipFill>
        <p:spPr>
          <a:xfrm>
            <a:off x="1218864" y="2214554"/>
            <a:ext cx="6480720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38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Domótica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pt-PT" dirty="0" smtClean="0"/>
              <a:t>Simplifica </a:t>
            </a:r>
            <a:r>
              <a:rPr lang="pt-PT" dirty="0"/>
              <a:t>a vida das pessoas;</a:t>
            </a:r>
          </a:p>
          <a:p>
            <a:pPr lvl="1"/>
            <a:endParaRPr lang="pt-PT" dirty="0"/>
          </a:p>
          <a:p>
            <a:r>
              <a:rPr lang="pt-PT" dirty="0"/>
              <a:t>Surgiu nos anos 80;</a:t>
            </a:r>
          </a:p>
          <a:p>
            <a:pPr lvl="1"/>
            <a:endParaRPr lang="pt-PT" dirty="0"/>
          </a:p>
          <a:p>
            <a:r>
              <a:rPr lang="pt-PT" dirty="0" smtClean="0"/>
              <a:t>Gestão </a:t>
            </a:r>
            <a:r>
              <a:rPr lang="pt-PT" dirty="0"/>
              <a:t>dos recursos habitacionais.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pt-PT" dirty="0"/>
              <a:t>AutomaticHouse</a:t>
            </a:r>
          </a:p>
        </p:txBody>
      </p:sp>
      <p:pic>
        <p:nvPicPr>
          <p:cNvPr id="4" name="Picture 2" descr="logo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  <p:pic>
        <p:nvPicPr>
          <p:cNvPr id="6146" name="Picture 2" descr="domotica">
            <a:extLst>
              <a:ext uri="{FF2B5EF4-FFF2-40B4-BE49-F238E27FC236}">
                <a16:creationId xmlns="" xmlns:a16="http://schemas.microsoft.com/office/drawing/2014/main" id="{A0595FC5-68DA-467F-B5B5-1AA7738C0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919011"/>
            <a:ext cx="5356101" cy="293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Sensores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Sensor </a:t>
            </a:r>
            <a:r>
              <a:rPr lang="pt-PT" dirty="0"/>
              <a:t>de Temperatura (LM35)</a:t>
            </a:r>
          </a:p>
          <a:p>
            <a:pPr lvl="1"/>
            <a:r>
              <a:rPr lang="pt-PT" dirty="0"/>
              <a:t>Circuito integrado;</a:t>
            </a:r>
          </a:p>
          <a:p>
            <a:pPr lvl="2"/>
            <a:endParaRPr lang="pt-PT" dirty="0"/>
          </a:p>
          <a:p>
            <a:pPr lvl="1"/>
            <a:r>
              <a:rPr lang="pt-PT" dirty="0"/>
              <a:t>Semelhança com um transístor;</a:t>
            </a:r>
          </a:p>
          <a:p>
            <a:pPr lvl="2"/>
            <a:endParaRPr lang="pt-PT" dirty="0"/>
          </a:p>
          <a:p>
            <a:pPr lvl="1"/>
            <a:r>
              <a:rPr lang="pt-PT" dirty="0" smtClean="0"/>
              <a:t>Termómetro</a:t>
            </a:r>
            <a:r>
              <a:rPr lang="pt-PT" dirty="0"/>
              <a:t>.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pt-PT" dirty="0"/>
              <a:t>AutomaticHouse</a:t>
            </a:r>
          </a:p>
        </p:txBody>
      </p:sp>
      <p:pic>
        <p:nvPicPr>
          <p:cNvPr id="4" name="Picture 2" descr="logo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  <p:sp>
        <p:nvSpPr>
          <p:cNvPr id="6" name="AutoShape 4" descr="Resultado de imagem para lm35 png">
            <a:extLst>
              <a:ext uri="{FF2B5EF4-FFF2-40B4-BE49-F238E27FC236}">
                <a16:creationId xmlns="" xmlns:a16="http://schemas.microsoft.com/office/drawing/2014/main" id="{915A2094-4298-4B88-92E3-30CA46D019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1160512" cy="116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DCE133D8-E8AF-44B9-8D21-E2A2B23DE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261755"/>
            <a:ext cx="3174603" cy="26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20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Sensores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Sensor </a:t>
            </a:r>
            <a:r>
              <a:rPr lang="pt-PT" dirty="0"/>
              <a:t>de Luminosidade (LDR)</a:t>
            </a:r>
          </a:p>
          <a:p>
            <a:pPr lvl="1"/>
            <a:r>
              <a:rPr lang="pt-PT" dirty="0"/>
              <a:t>Indica a intensidade de luz;</a:t>
            </a:r>
          </a:p>
          <a:p>
            <a:pPr lvl="2"/>
            <a:endParaRPr lang="pt-PT" dirty="0"/>
          </a:p>
          <a:p>
            <a:pPr lvl="1"/>
            <a:r>
              <a:rPr lang="pt-PT" dirty="0"/>
              <a:t>Luz visível -&gt; Saída de sinal elétrico.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pt-PT" dirty="0"/>
              <a:t>AutomaticHouse</a:t>
            </a:r>
          </a:p>
        </p:txBody>
      </p:sp>
      <p:pic>
        <p:nvPicPr>
          <p:cNvPr id="4" name="Picture 2" descr="logo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  <p:pic>
        <p:nvPicPr>
          <p:cNvPr id="8194" name="Picture 2" descr="ldr-1">
            <a:extLst>
              <a:ext uri="{FF2B5EF4-FFF2-40B4-BE49-F238E27FC236}">
                <a16:creationId xmlns="" xmlns:a16="http://schemas.microsoft.com/office/drawing/2014/main" id="{613390C8-5E82-4027-90CF-83FBD34E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08" y="3566758"/>
            <a:ext cx="2789592" cy="2789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552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Sensores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Sensor </a:t>
            </a:r>
            <a:r>
              <a:rPr lang="pt-PT" dirty="0"/>
              <a:t>de Gás e Buzzer</a:t>
            </a:r>
          </a:p>
          <a:p>
            <a:pPr lvl="1"/>
            <a:r>
              <a:rPr lang="pt-PT" dirty="0"/>
              <a:t>Deteta concentrações de </a:t>
            </a:r>
            <a:r>
              <a:rPr lang="pt-PT" dirty="0" smtClean="0"/>
              <a:t>gás </a:t>
            </a:r>
            <a:r>
              <a:rPr lang="pt-PT" dirty="0"/>
              <a:t>e de fumo;</a:t>
            </a:r>
          </a:p>
          <a:p>
            <a:pPr lvl="2"/>
            <a:endParaRPr lang="pt-PT" dirty="0"/>
          </a:p>
          <a:p>
            <a:pPr lvl="1"/>
            <a:r>
              <a:rPr lang="pt-PT" dirty="0"/>
              <a:t>Exibe sinal sonoro se os níveis forem elevados.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pt-PT" dirty="0"/>
              <a:t>AutomaticHouse</a:t>
            </a:r>
          </a:p>
        </p:txBody>
      </p:sp>
      <p:pic>
        <p:nvPicPr>
          <p:cNvPr id="4" name="Picture 2" descr="logo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47F2AFD2-50F1-4842-9B42-274CE96952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437110"/>
            <a:ext cx="1545035" cy="1545035"/>
          </a:xfrm>
          <a:prstGeom prst="rect">
            <a:avLst/>
          </a:prstGeom>
        </p:spPr>
      </p:pic>
      <p:pic>
        <p:nvPicPr>
          <p:cNvPr id="9218" name="Picture 2" descr="Módulo-Sensor-de-Gás-GLP">
            <a:extLst>
              <a:ext uri="{FF2B5EF4-FFF2-40B4-BE49-F238E27FC236}">
                <a16:creationId xmlns="" xmlns:a16="http://schemas.microsoft.com/office/drawing/2014/main" id="{143AED70-45CD-4F15-BDBD-B65AFB5BF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00" b="92800" l="4400" r="95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759" y="3821583"/>
            <a:ext cx="2776091" cy="277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551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Servo </a:t>
            </a:r>
            <a:r>
              <a:rPr lang="pt-PT" dirty="0" smtClean="0"/>
              <a:t>motor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Recebe </a:t>
            </a:r>
            <a:r>
              <a:rPr lang="pt-PT" dirty="0"/>
              <a:t>um sinal de controlo;</a:t>
            </a:r>
          </a:p>
          <a:p>
            <a:pPr lvl="1"/>
            <a:endParaRPr lang="pt-PT" dirty="0"/>
          </a:p>
          <a:p>
            <a:r>
              <a:rPr lang="pt-PT" dirty="0"/>
              <a:t>Muda de posição com velocidade monitorizada;</a:t>
            </a:r>
          </a:p>
          <a:p>
            <a:pPr lvl="1"/>
            <a:endParaRPr lang="pt-PT" dirty="0"/>
          </a:p>
          <a:p>
            <a:r>
              <a:rPr lang="pt-PT" dirty="0"/>
              <a:t>Composto por uma parte fixa e outra móvel.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pt-PT" dirty="0"/>
              <a:t>AutomaticHouse</a:t>
            </a:r>
          </a:p>
        </p:txBody>
      </p:sp>
      <p:pic>
        <p:nvPicPr>
          <p:cNvPr id="4" name="Picture 2" descr="logo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  <p:pic>
        <p:nvPicPr>
          <p:cNvPr id="16" name="Imagem 15">
            <a:extLst>
              <a:ext uri="{FF2B5EF4-FFF2-40B4-BE49-F238E27FC236}">
                <a16:creationId xmlns="" xmlns:a16="http://schemas.microsoft.com/office/drawing/2014/main" id="{ECDE7717-9EAD-4B9E-BAE8-AB602AB0AE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4" b="7995"/>
          <a:stretch/>
        </p:blipFill>
        <p:spPr>
          <a:xfrm>
            <a:off x="6556293" y="4577328"/>
            <a:ext cx="2614502" cy="228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22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Visual </a:t>
            </a:r>
            <a:r>
              <a:rPr lang="pt-PT" dirty="0" smtClean="0"/>
              <a:t>Basic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Produzida </a:t>
            </a:r>
            <a:r>
              <a:rPr lang="pt-PT" dirty="0"/>
              <a:t>pela Microsoft;</a:t>
            </a:r>
          </a:p>
          <a:p>
            <a:pPr lvl="1"/>
            <a:endParaRPr lang="pt-PT" dirty="0"/>
          </a:p>
          <a:p>
            <a:r>
              <a:rPr lang="pt-PT" dirty="0"/>
              <a:t>Aperfeiçoamento da linguagem BASIC;</a:t>
            </a:r>
          </a:p>
          <a:p>
            <a:pPr lvl="1"/>
            <a:endParaRPr lang="pt-PT" dirty="0"/>
          </a:p>
          <a:p>
            <a:r>
              <a:rPr lang="pt-PT" dirty="0"/>
              <a:t>Dirigida através de eventos;</a:t>
            </a:r>
          </a:p>
          <a:p>
            <a:pPr lvl="1"/>
            <a:endParaRPr lang="pt-PT" dirty="0"/>
          </a:p>
          <a:p>
            <a:r>
              <a:rPr lang="pt-PT" dirty="0"/>
              <a:t>Interface gráfica desenvolvida.</a:t>
            </a:r>
          </a:p>
          <a:p>
            <a:pPr lvl="1"/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pt-PT" dirty="0"/>
              <a:t>AutomaticHouse</a:t>
            </a:r>
          </a:p>
        </p:txBody>
      </p:sp>
      <p:pic>
        <p:nvPicPr>
          <p:cNvPr id="4" name="Picture 2" descr="logo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  <p:pic>
        <p:nvPicPr>
          <p:cNvPr id="15362" name="Picture 2" descr="visual-basic-in-urdu11">
            <a:extLst>
              <a:ext uri="{FF2B5EF4-FFF2-40B4-BE49-F238E27FC236}">
                <a16:creationId xmlns="" xmlns:a16="http://schemas.microsoft.com/office/drawing/2014/main" id="{CC606297-619D-48F0-8EFF-8FA5A9765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73" y="4221088"/>
            <a:ext cx="27622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3527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Wiring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Escrever </a:t>
            </a:r>
            <a:r>
              <a:rPr lang="pt-PT" dirty="0"/>
              <a:t>programas para controlar aparelhos;</a:t>
            </a:r>
          </a:p>
          <a:p>
            <a:pPr lvl="1"/>
            <a:endParaRPr lang="pt-PT" dirty="0"/>
          </a:p>
          <a:p>
            <a:r>
              <a:rPr lang="pt-PT" dirty="0"/>
              <a:t>Criar todo o tipo de objetos interativos;</a:t>
            </a:r>
          </a:p>
          <a:p>
            <a:pPr lvl="1"/>
            <a:endParaRPr lang="pt-PT" dirty="0"/>
          </a:p>
          <a:p>
            <a:pPr lvl="1"/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pt-PT" dirty="0"/>
              <a:t>AutomaticHouse</a:t>
            </a:r>
          </a:p>
        </p:txBody>
      </p:sp>
      <p:pic>
        <p:nvPicPr>
          <p:cNvPr id="4" name="Picture 2" descr="logo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53" y="285728"/>
            <a:ext cx="1078637" cy="6429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2702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1016418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tf10164189</Template>
  <TotalTime>3689</TotalTime>
  <Words>387</Words>
  <Application>Microsoft Office PowerPoint</Application>
  <PresentationFormat>Apresentação no Ecrã (4:3)</PresentationFormat>
  <Paragraphs>142</Paragraphs>
  <Slides>24</Slides>
  <Notes>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29" baseType="lpstr">
      <vt:lpstr>Adobe Arabic</vt:lpstr>
      <vt:lpstr>Arial</vt:lpstr>
      <vt:lpstr>Calibri</vt:lpstr>
      <vt:lpstr>Cambria</vt:lpstr>
      <vt:lpstr>tf10164189</vt:lpstr>
      <vt:lpstr>AutomaticHouse</vt:lpstr>
      <vt:lpstr>Introdução</vt:lpstr>
      <vt:lpstr>Domótica</vt:lpstr>
      <vt:lpstr>Sensores</vt:lpstr>
      <vt:lpstr>Sensores</vt:lpstr>
      <vt:lpstr>Sensores</vt:lpstr>
      <vt:lpstr>Servo motor</vt:lpstr>
      <vt:lpstr>Visual Basic</vt:lpstr>
      <vt:lpstr>Wiring</vt:lpstr>
      <vt:lpstr>Arduino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Resultados</vt:lpstr>
      <vt:lpstr>Trabalho Futuro</vt:lpstr>
      <vt:lpstr>Conclusões</vt:lpstr>
      <vt:lpstr>AutomaticHouse</vt:lpstr>
    </vt:vector>
  </TitlesOfParts>
  <Company>ETPR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Nome da PAP</dc:title>
  <dc:creator>Magalhães</dc:creator>
  <cp:lastModifiedBy>Gonçalo Vicente</cp:lastModifiedBy>
  <cp:revision>51</cp:revision>
  <dcterms:created xsi:type="dcterms:W3CDTF">2009-06-07T23:50:10Z</dcterms:created>
  <dcterms:modified xsi:type="dcterms:W3CDTF">2017-07-10T20:26:10Z</dcterms:modified>
</cp:coreProperties>
</file>